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62" r:id="rId8"/>
    <p:sldId id="263" r:id="rId9"/>
    <p:sldId id="264" r:id="rId10"/>
    <p:sldId id="265" r:id="rId11"/>
    <p:sldId id="269" r:id="rId12"/>
    <p:sldId id="268" r:id="rId13"/>
    <p:sldId id="267"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04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CC0EFB9-3610-44C7-95D4-D83CE693A9BE}" type="datetimeFigureOut">
              <a:rPr lang="en-IN" smtClean="0"/>
              <a:t>22-08-2011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B0ABA3-15A3-412C-B119-B1EB225C2673}" type="slidenum">
              <a:rPr lang="en-IN" smtClean="0"/>
              <a:t>‹#›</a:t>
            </a:fld>
            <a:endParaRPr lang="en-IN"/>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C0EFB9-3610-44C7-95D4-D83CE693A9BE}" type="datetimeFigureOut">
              <a:rPr lang="en-IN" smtClean="0"/>
              <a:t>22-08-2011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B0ABA3-15A3-412C-B119-B1EB225C2673}"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C0EFB9-3610-44C7-95D4-D83CE693A9BE}" type="datetimeFigureOut">
              <a:rPr lang="en-IN" smtClean="0"/>
              <a:t>22-08-2011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B0ABA3-15A3-412C-B119-B1EB225C2673}"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C0EFB9-3610-44C7-95D4-D83CE693A9BE}" type="datetimeFigureOut">
              <a:rPr lang="en-IN" smtClean="0"/>
              <a:t>22-08-2011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B0ABA3-15A3-412C-B119-B1EB225C2673}" type="slidenum">
              <a:rPr lang="en-IN" smtClean="0"/>
              <a:t>‹#›</a:t>
            </a:fld>
            <a:endParaRPr lang="en-IN"/>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C0EFB9-3610-44C7-95D4-D83CE693A9BE}" type="datetimeFigureOut">
              <a:rPr lang="en-IN" smtClean="0"/>
              <a:t>22-08-2011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B0ABA3-15A3-412C-B119-B1EB225C2673}"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CC0EFB9-3610-44C7-95D4-D83CE693A9BE}" type="datetimeFigureOut">
              <a:rPr lang="en-IN" smtClean="0"/>
              <a:t>22-08-2011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B0ABA3-15A3-412C-B119-B1EB225C2673}" type="slidenum">
              <a:rPr lang="en-IN" smtClean="0"/>
              <a:t>‹#›</a:t>
            </a:fld>
            <a:endParaRPr lang="en-IN"/>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CC0EFB9-3610-44C7-95D4-D83CE693A9BE}" type="datetimeFigureOut">
              <a:rPr lang="en-IN" smtClean="0"/>
              <a:t>22-08-2011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1B0ABA3-15A3-412C-B119-B1EB225C2673}" type="slidenum">
              <a:rPr lang="en-IN" smtClean="0"/>
              <a:t>‹#›</a:t>
            </a:fld>
            <a:endParaRPr lang="en-IN"/>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CC0EFB9-3610-44C7-95D4-D83CE693A9BE}" type="datetimeFigureOut">
              <a:rPr lang="en-IN" smtClean="0"/>
              <a:t>22-08-2011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1B0ABA3-15A3-412C-B119-B1EB225C2673}"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C0EFB9-3610-44C7-95D4-D83CE693A9BE}" type="datetimeFigureOut">
              <a:rPr lang="en-IN" smtClean="0"/>
              <a:t>22-08-2011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1B0ABA3-15A3-412C-B119-B1EB225C2673}"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C0EFB9-3610-44C7-95D4-D83CE693A9BE}" type="datetimeFigureOut">
              <a:rPr lang="en-IN" smtClean="0"/>
              <a:t>22-08-2011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B0ABA3-15A3-412C-B119-B1EB225C2673}"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C0EFB9-3610-44C7-95D4-D83CE693A9BE}" type="datetimeFigureOut">
              <a:rPr lang="en-IN" smtClean="0"/>
              <a:t>22-08-2011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B0ABA3-15A3-412C-B119-B1EB225C2673}" type="slidenum">
              <a:rPr lang="en-IN" smtClean="0"/>
              <a:t>‹#›</a:t>
            </a:fld>
            <a:endParaRPr lang="en-IN"/>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3CC0EFB9-3610-44C7-95D4-D83CE693A9BE}" type="datetimeFigureOut">
              <a:rPr lang="en-IN" smtClean="0"/>
              <a:t>22-08-2011</a:t>
            </a:fld>
            <a:endParaRPr lang="en-IN"/>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F1B0ABA3-15A3-412C-B119-B1EB225C2673}"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73795" y="5052545"/>
            <a:ext cx="5637010" cy="1040751"/>
          </a:xfrm>
        </p:spPr>
        <p:txBody>
          <a:bodyPr>
            <a:normAutofit/>
          </a:bodyPr>
          <a:lstStyle/>
          <a:p>
            <a:r>
              <a:rPr lang="en-US" dirty="0" smtClean="0"/>
              <a:t>Creative computing society</a:t>
            </a:r>
            <a:endParaRPr lang="en-IN" dirty="0"/>
          </a:p>
        </p:txBody>
      </p:sp>
      <p:sp>
        <p:nvSpPr>
          <p:cNvPr id="2" name="Title 1"/>
          <p:cNvSpPr>
            <a:spLocks noGrp="1"/>
          </p:cNvSpPr>
          <p:nvPr>
            <p:ph type="ctrTitle"/>
          </p:nvPr>
        </p:nvSpPr>
        <p:spPr/>
        <p:txBody>
          <a:bodyPr/>
          <a:lstStyle/>
          <a:p>
            <a:r>
              <a:rPr lang="en-US" dirty="0" smtClean="0"/>
              <a:t>Quiz</a:t>
            </a:r>
            <a:endParaRPr lang="en-IN" dirty="0"/>
          </a:p>
        </p:txBody>
      </p:sp>
    </p:spTree>
    <p:extLst>
      <p:ext uri="{BB962C8B-B14F-4D97-AF65-F5344CB8AC3E}">
        <p14:creationId xmlns:p14="http://schemas.microsoft.com/office/powerpoint/2010/main" val="32768822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003" y="5715000"/>
            <a:ext cx="6512511" cy="1143000"/>
          </a:xfrm>
        </p:spPr>
        <p:txBody>
          <a:bodyPr/>
          <a:lstStyle/>
          <a:p>
            <a:r>
              <a:rPr lang="en-US" dirty="0" smtClean="0"/>
              <a:t>Anonymous</a:t>
            </a:r>
            <a:endParaRPr lang="en-IN" dirty="0"/>
          </a:p>
        </p:txBody>
      </p:sp>
      <p:pic>
        <p:nvPicPr>
          <p:cNvPr id="9218" name="Picture 2" descr="http://www.google.co.in/url?source=imglanding&amp;ct=img&amp;q=http://2.bp.blogspot.com/-QKhxH8ahIDg/TiitVBdbk9I/AAAAAAAACzs/SzHID3pb01A/s1600/anonymous%2Bhackers%2Bnato%2Binternet%2Bid%2Bplan.png&amp;sa=X&amp;ei=NrZQTrbwCsHKrAe8l9ysAg&amp;ved=0CAQQ8wc&amp;usg=AFQjCNGBBkCNWHFdcAOMcZPCY6T6pE-xM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21076"/>
            <a:ext cx="489654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67544" y="4558101"/>
            <a:ext cx="8046640" cy="1477328"/>
          </a:xfrm>
          <a:prstGeom prst="rect">
            <a:avLst/>
          </a:prstGeom>
        </p:spPr>
        <p:txBody>
          <a:bodyPr wrap="square">
            <a:spAutoFit/>
          </a:bodyPr>
          <a:lstStyle/>
          <a:p>
            <a:pPr algn="just"/>
            <a:r>
              <a:rPr lang="en-US" dirty="0" smtClean="0"/>
              <a:t>Anonymous hacked </a:t>
            </a:r>
            <a:r>
              <a:rPr lang="en-US" dirty="0" err="1" smtClean="0"/>
              <a:t>webistes</a:t>
            </a:r>
            <a:r>
              <a:rPr lang="en-US" dirty="0" smtClean="0"/>
              <a:t> of </a:t>
            </a:r>
            <a:r>
              <a:rPr lang="en-US" dirty="0" err="1" smtClean="0"/>
              <a:t>govt</a:t>
            </a:r>
            <a:r>
              <a:rPr lang="en-US" dirty="0" smtClean="0"/>
              <a:t> of </a:t>
            </a:r>
            <a:r>
              <a:rPr lang="en-US" dirty="0" err="1" smtClean="0"/>
              <a:t>malaysia</a:t>
            </a:r>
            <a:r>
              <a:rPr lang="en-US" dirty="0" smtClean="0"/>
              <a:t>, in response to </a:t>
            </a:r>
            <a:r>
              <a:rPr lang="en-US" dirty="0" err="1" smtClean="0"/>
              <a:t>govt</a:t>
            </a:r>
            <a:r>
              <a:rPr lang="en-US" dirty="0" smtClean="0"/>
              <a:t> blocking sites like </a:t>
            </a:r>
            <a:r>
              <a:rPr lang="en-US" dirty="0" err="1" smtClean="0"/>
              <a:t>wikileaks</a:t>
            </a:r>
            <a:r>
              <a:rPr lang="en-US" dirty="0" smtClean="0"/>
              <a:t> and pirate bay. They had a long internet conflict with </a:t>
            </a:r>
            <a:r>
              <a:rPr lang="en-US" dirty="0" err="1" smtClean="0"/>
              <a:t>sony</a:t>
            </a:r>
            <a:r>
              <a:rPr lang="en-US" dirty="0"/>
              <a:t> </a:t>
            </a:r>
            <a:r>
              <a:rPr lang="en-US" dirty="0" smtClean="0"/>
              <a:t>and recently pledged to bring down </a:t>
            </a:r>
            <a:r>
              <a:rPr lang="en-US" dirty="0" err="1" smtClean="0"/>
              <a:t>facebook</a:t>
            </a:r>
            <a:r>
              <a:rPr lang="en-US" dirty="0" smtClean="0"/>
              <a:t> on Nov,5</a:t>
            </a:r>
            <a:r>
              <a:rPr lang="en-US" baseline="30000" dirty="0" smtClean="0"/>
              <a:t>th</a:t>
            </a:r>
            <a:r>
              <a:rPr lang="en-US" dirty="0" smtClean="0"/>
              <a:t> 2011, on account that </a:t>
            </a:r>
            <a:r>
              <a:rPr lang="en-US" dirty="0" err="1" smtClean="0"/>
              <a:t>fb</a:t>
            </a:r>
            <a:r>
              <a:rPr lang="en-US" dirty="0" smtClean="0"/>
              <a:t> open its doors to </a:t>
            </a:r>
            <a:r>
              <a:rPr lang="en-US" dirty="0" err="1" smtClean="0"/>
              <a:t>govt</a:t>
            </a:r>
            <a:r>
              <a:rPr lang="en-US" dirty="0" smtClean="0"/>
              <a:t> and let its users private data breaching privacy laws of internet.</a:t>
            </a:r>
            <a:endParaRPr lang="en-IN" dirty="0"/>
          </a:p>
        </p:txBody>
      </p:sp>
      <p:pic>
        <p:nvPicPr>
          <p:cNvPr id="9222" name="Picture 6" descr="http://www.themortonreport.com/assets_c/2011/08/anon-thumb-380xauto-62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1" y="221076"/>
            <a:ext cx="3619500" cy="388843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www.google.co.in/url?source=imglanding&amp;ct=img&amp;q=http://static.onlinesocialmedia.net/wp-content/uploads/2011/08/Anon-Vs-GeoHot.jpg&amp;sa=X&amp;ei=_rpQTo-TEYf4rQfzvOSsAg&amp;ved=0CAQQ8wc&amp;usg=AFQjCNHJRle0rUiCQd2hHRaozpJ3aPkWx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3617964"/>
            <a:ext cx="3456384" cy="940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232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 from Anonymous- Facebook will fall Nov 5_ 2011 - YouTube_xvid.avi">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259065" y="602821"/>
            <a:ext cx="6553296" cy="4914411"/>
          </a:xfrm>
        </p:spPr>
      </p:pic>
    </p:spTree>
    <p:extLst>
      <p:ext uri="{BB962C8B-B14F-4D97-AF65-F5344CB8AC3E}">
        <p14:creationId xmlns:p14="http://schemas.microsoft.com/office/powerpoint/2010/main" val="30400201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59632" y="5085184"/>
            <a:ext cx="7016567" cy="1143000"/>
          </a:xfrm>
        </p:spPr>
        <p:txBody>
          <a:bodyPr/>
          <a:lstStyle/>
          <a:p>
            <a:pPr algn="l"/>
            <a:r>
              <a:rPr lang="en-US" sz="4400" dirty="0" smtClean="0"/>
              <a:t>He is Richard Stallman. What he is known for?</a:t>
            </a:r>
            <a:endParaRPr lang="en-IN" sz="4400" dirty="0"/>
          </a:p>
        </p:txBody>
      </p:sp>
      <p:pic>
        <p:nvPicPr>
          <p:cNvPr id="11266" name="Picture 2" descr="http://www.google.co.in/url?source=imglanding&amp;ct=img&amp;q=http://pmrb.net/home/sites/default/files/richard-stallman.jpg&amp;sa=X&amp;ei=FL1QTt_KCIHYrQeEyvysAg&amp;ved=0CAUQ8wc&amp;usg=AFQjCNEk5qrkNCbs0rqJlV_vrU5zN9Af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60648"/>
            <a:ext cx="6120680" cy="464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711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760" y="5517232"/>
            <a:ext cx="6512511" cy="1143000"/>
          </a:xfrm>
        </p:spPr>
        <p:txBody>
          <a:bodyPr/>
          <a:lstStyle/>
          <a:p>
            <a:r>
              <a:rPr lang="en-US" sz="3600" dirty="0" smtClean="0"/>
              <a:t>Free software</a:t>
            </a:r>
            <a:br>
              <a:rPr lang="en-US" sz="3600" dirty="0" smtClean="0"/>
            </a:br>
            <a:r>
              <a:rPr lang="en-US" sz="3600" dirty="0" smtClean="0"/>
              <a:t>GNU</a:t>
            </a:r>
            <a:endParaRPr lang="en-IN" sz="3600" dirty="0"/>
          </a:p>
        </p:txBody>
      </p:sp>
      <p:pic>
        <p:nvPicPr>
          <p:cNvPr id="7" name="Picture 2" descr="http://www.google.co.in/url?source=imglanding&amp;ct=img&amp;q=http://3.bp.blogspot.com/_o_s3GVdJCi8/R4wtTcELJ0I/AAAAAAAAAI4/IcGCLP8U_2w/s400/richard+stallman+visit+sliit.jpg&amp;sa=X&amp;ei=Mr1QToaAI4PyrQeQ4NysAg&amp;ved=0CAQQ8wc&amp;usg=AFQjCNENA0-yLjVC7y9ZJfE7mo2ROkOVM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1871700"/>
            <a:ext cx="2808311" cy="468052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068960"/>
            <a:ext cx="49911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467544" y="188640"/>
            <a:ext cx="8046640" cy="1323439"/>
          </a:xfrm>
          <a:prstGeom prst="rect">
            <a:avLst/>
          </a:prstGeom>
        </p:spPr>
        <p:txBody>
          <a:bodyPr wrap="square">
            <a:spAutoFit/>
          </a:bodyPr>
          <a:lstStyle/>
          <a:p>
            <a:pPr algn="just"/>
            <a:r>
              <a:rPr lang="en-US" sz="1600" dirty="0" smtClean="0"/>
              <a:t>GNU was created in response to software copyrights, started by bill gates. So many programmers started charging and shipping their software as binaries. Hacker group around MIT and most prominently Stallman considered</a:t>
            </a:r>
            <a:r>
              <a:rPr lang="en-IN" sz="1600" dirty="0"/>
              <a:t> </a:t>
            </a:r>
            <a:r>
              <a:rPr lang="en-IN" sz="1600" dirty="0" smtClean="0"/>
              <a:t>it </a:t>
            </a:r>
            <a:r>
              <a:rPr lang="en-IN" sz="1600" dirty="0"/>
              <a:t>"a crime against </a:t>
            </a:r>
            <a:r>
              <a:rPr lang="en-IN" sz="1600" dirty="0" smtClean="0"/>
              <a:t>humanity“ and in</a:t>
            </a:r>
            <a:r>
              <a:rPr lang="en-US" sz="1600" dirty="0" smtClean="0"/>
              <a:t> </a:t>
            </a:r>
            <a:r>
              <a:rPr lang="en-IN" sz="1600" dirty="0" smtClean="0"/>
              <a:t>1984 </a:t>
            </a:r>
            <a:r>
              <a:rPr lang="en-IN" sz="1600" dirty="0"/>
              <a:t>to develop the GNU operating system, a complete Unix-like operating system which is free software</a:t>
            </a:r>
            <a:endParaRPr lang="en-IN" sz="1600" b="1" dirty="0"/>
          </a:p>
        </p:txBody>
      </p:sp>
      <p:sp>
        <p:nvSpPr>
          <p:cNvPr id="11" name="Rectangle 10"/>
          <p:cNvSpPr/>
          <p:nvPr/>
        </p:nvSpPr>
        <p:spPr>
          <a:xfrm>
            <a:off x="3779912" y="1628800"/>
            <a:ext cx="4734272" cy="1200329"/>
          </a:xfrm>
          <a:prstGeom prst="rect">
            <a:avLst/>
          </a:prstGeom>
        </p:spPr>
        <p:txBody>
          <a:bodyPr wrap="square">
            <a:spAutoFit/>
          </a:bodyPr>
          <a:lstStyle/>
          <a:p>
            <a:pPr algn="just"/>
            <a:r>
              <a:rPr lang="en-IN" dirty="0"/>
              <a:t>“Free software” is a matter of liberty, not price. To understand the concept, you should think of “free” as in “free speech,” not as in “free beer.”</a:t>
            </a:r>
            <a:endParaRPr lang="en-IN" b="1" dirty="0"/>
          </a:p>
        </p:txBody>
      </p:sp>
    </p:spTree>
    <p:extLst>
      <p:ext uri="{BB962C8B-B14F-4D97-AF65-F5344CB8AC3E}">
        <p14:creationId xmlns:p14="http://schemas.microsoft.com/office/powerpoint/2010/main" val="10018585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59632" y="5085184"/>
            <a:ext cx="7016567" cy="1143000"/>
          </a:xfrm>
        </p:spPr>
        <p:txBody>
          <a:bodyPr/>
          <a:lstStyle/>
          <a:p>
            <a:pPr algn="l"/>
            <a:r>
              <a:rPr lang="en-US" sz="3200" dirty="0" smtClean="0"/>
              <a:t>This is the logo of a new open source operating system for mobile devices. Which is it?</a:t>
            </a:r>
            <a:endParaRPr lang="en-IN" sz="3200" dirty="0"/>
          </a:p>
        </p:txBody>
      </p:sp>
      <p:pic>
        <p:nvPicPr>
          <p:cNvPr id="2050" name="Picture 2" descr="http://www.google.co.in/url?source=imglanding&amp;ct=img&amp;q=http://www.mostlymuppet.com/wp-content/uploads/2011/07/android_vector.jpg&amp;sa=X&amp;ei=-8BQTofkKomsrAe5tN2sAg&amp;ved=0CAUQ8wc&amp;usg=AFQjCNFp4DzJEjdGrnYW7OUVp1a_NRKWs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365" y="332656"/>
            <a:ext cx="6192688" cy="4644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516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5687679"/>
            <a:ext cx="6512511" cy="1143000"/>
          </a:xfrm>
        </p:spPr>
        <p:txBody>
          <a:bodyPr/>
          <a:lstStyle/>
          <a:p>
            <a:r>
              <a:rPr lang="en-US" sz="4000" dirty="0" smtClean="0"/>
              <a:t>Android</a:t>
            </a:r>
            <a:endParaRPr lang="en-IN" sz="4000" dirty="0"/>
          </a:p>
        </p:txBody>
      </p:sp>
      <p:sp>
        <p:nvSpPr>
          <p:cNvPr id="10" name="Rectangle 9"/>
          <p:cNvSpPr/>
          <p:nvPr/>
        </p:nvSpPr>
        <p:spPr>
          <a:xfrm>
            <a:off x="460975" y="4295546"/>
            <a:ext cx="8046640" cy="1477328"/>
          </a:xfrm>
          <a:prstGeom prst="rect">
            <a:avLst/>
          </a:prstGeom>
        </p:spPr>
        <p:txBody>
          <a:bodyPr wrap="square">
            <a:spAutoFit/>
          </a:bodyPr>
          <a:lstStyle/>
          <a:p>
            <a:pPr algn="just"/>
            <a:r>
              <a:rPr lang="en-IN" dirty="0" smtClean="0"/>
              <a:t>Started by Google, Android </a:t>
            </a:r>
            <a:r>
              <a:rPr lang="en-IN" dirty="0"/>
              <a:t>is a software stack for mobile devices that includes an operating system, middleware and key applications</a:t>
            </a:r>
            <a:r>
              <a:rPr lang="en-IN" dirty="0" smtClean="0"/>
              <a:t>. The main reason of its popularity is the fact that its open source so you can download and hack its code at your own will. For developing mobile Apps you can download android SDK and start coding!!!</a:t>
            </a:r>
            <a:endParaRPr lang="en-IN" b="1" dirty="0"/>
          </a:p>
        </p:txBody>
      </p:sp>
      <p:pic>
        <p:nvPicPr>
          <p:cNvPr id="1026" name="Picture 2" descr="http://www.google.co.in/url?source=imglanding&amp;ct=img&amp;q=http://news.cnet.com/i/ne/p/2007/AndroidSDK_550x421.jpg&amp;sa=X&amp;ei=ILFRTozhL8KIrAfdztisAg&amp;ved=0CAQQ8wc&amp;usg=AFQjCNHGpFse4fkowOJEekbjuqkyfZaaL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606" y="103457"/>
            <a:ext cx="5238750" cy="401002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imar\Desktop\Mobile-OS-Market_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36712"/>
            <a:ext cx="2679467" cy="302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8241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59632" y="5085184"/>
            <a:ext cx="7016567" cy="1143000"/>
          </a:xfrm>
        </p:spPr>
        <p:txBody>
          <a:bodyPr/>
          <a:lstStyle/>
          <a:p>
            <a:pPr algn="l"/>
            <a:r>
              <a:rPr lang="en-US" sz="3200" dirty="0" smtClean="0"/>
              <a:t>Who is he?</a:t>
            </a:r>
            <a:endParaRPr lang="en-IN" sz="3200" dirty="0"/>
          </a:p>
        </p:txBody>
      </p:sp>
      <p:pic>
        <p:nvPicPr>
          <p:cNvPr id="4098" name="Picture 2" descr="http://www.google.co.in/url?source=imglanding&amp;ct=img&amp;q=http://i1.tribune.com.pk/wp-content/uploads/2010/12/mark-zukerberg-22-AFP-640x480.jpg&amp;sa=X&amp;ei=_MFQTuLVFIXirAf3xeGsAg&amp;ved=0CAQQ8wc&amp;usg=AFQjCNFFPhp5CeGNRg6DKY66HQnp5H_CR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8864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17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5852467"/>
            <a:ext cx="6512511" cy="1143000"/>
          </a:xfrm>
        </p:spPr>
        <p:txBody>
          <a:bodyPr/>
          <a:lstStyle/>
          <a:p>
            <a:r>
              <a:rPr lang="en-US" sz="4000" dirty="0" smtClean="0"/>
              <a:t>Mark </a:t>
            </a:r>
            <a:r>
              <a:rPr lang="en-US" sz="4000" dirty="0" err="1" smtClean="0"/>
              <a:t>zukerberg</a:t>
            </a:r>
            <a:endParaRPr lang="en-IN" sz="4000" dirty="0"/>
          </a:p>
        </p:txBody>
      </p:sp>
      <p:sp>
        <p:nvSpPr>
          <p:cNvPr id="10" name="Rectangle 9"/>
          <p:cNvSpPr/>
          <p:nvPr/>
        </p:nvSpPr>
        <p:spPr>
          <a:xfrm>
            <a:off x="539552" y="4653136"/>
            <a:ext cx="8046640" cy="1200329"/>
          </a:xfrm>
          <a:prstGeom prst="rect">
            <a:avLst/>
          </a:prstGeom>
        </p:spPr>
        <p:txBody>
          <a:bodyPr wrap="square">
            <a:spAutoFit/>
          </a:bodyPr>
          <a:lstStyle/>
          <a:p>
            <a:pPr algn="just"/>
            <a:r>
              <a:rPr lang="en-US" b="1" dirty="0" smtClean="0"/>
              <a:t>Founded Facebook with his college friends, while he was student at Harvard University. Dropped out, following the footsteps Bill gates, Steve Jobs and many other computer giants and soon become a </a:t>
            </a:r>
            <a:r>
              <a:rPr lang="en-US" b="1" dirty="0" err="1" smtClean="0"/>
              <a:t>multidollar</a:t>
            </a:r>
            <a:r>
              <a:rPr lang="en-US" b="1" dirty="0" smtClean="0"/>
              <a:t> billionaire and proved the worth of business in web technologies.</a:t>
            </a:r>
            <a:endParaRPr lang="en-IN"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712" y="332656"/>
            <a:ext cx="5461281"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4020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1830" y="4797152"/>
            <a:ext cx="7016567" cy="1143000"/>
          </a:xfrm>
        </p:spPr>
        <p:txBody>
          <a:bodyPr/>
          <a:lstStyle/>
          <a:p>
            <a:pPr algn="l"/>
            <a:r>
              <a:rPr lang="en-US" sz="2400" dirty="0" smtClean="0"/>
              <a:t>He is Steve </a:t>
            </a:r>
            <a:r>
              <a:rPr lang="en-US" sz="2400" dirty="0" err="1" smtClean="0"/>
              <a:t>wozniac</a:t>
            </a:r>
            <a:r>
              <a:rPr lang="en-US" sz="2400" dirty="0" smtClean="0"/>
              <a:t>, an electronics and software ‘hacker’, is the main architect of the products of one of the most influential computer and technology company. Which is that company?</a:t>
            </a:r>
            <a:endParaRPr lang="en-IN" sz="2400" dirty="0"/>
          </a:p>
        </p:txBody>
      </p:sp>
      <p:pic>
        <p:nvPicPr>
          <p:cNvPr id="6146" name="Picture 2" descr="http://www.google.co.in/url?source=imglanding&amp;ct=img&amp;q=http://www.theapplemuseum.com/images/content/bios/woz.jpg&amp;sa=X&amp;ei=TsNQTtSWGMPUrQfbm9SsAg&amp;ved=0CAQQ8wc&amp;usg=AFQjCNGGx0tmEqdEFLfb1v-6FcqmQJ0Oj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88641"/>
            <a:ext cx="3316629"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017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11560" y="4653136"/>
            <a:ext cx="8046640" cy="1477328"/>
          </a:xfrm>
          <a:prstGeom prst="rect">
            <a:avLst/>
          </a:prstGeom>
        </p:spPr>
        <p:txBody>
          <a:bodyPr wrap="square">
            <a:spAutoFit/>
          </a:bodyPr>
          <a:lstStyle/>
          <a:p>
            <a:pPr algn="just"/>
            <a:r>
              <a:rPr lang="en-US" b="1" dirty="0" smtClean="0"/>
              <a:t>Steve </a:t>
            </a:r>
            <a:r>
              <a:rPr lang="en-US" b="1" dirty="0" err="1" smtClean="0"/>
              <a:t>wozniac</a:t>
            </a:r>
            <a:r>
              <a:rPr lang="en-US" b="1" dirty="0" smtClean="0"/>
              <a:t> was a true geek and very talented electronics and software hacker in home brew computer club. While Jobs is created with development of organisation, apple, he is the main technical developer of both ‘apple I’ and ‘apple II’ computer. This is contrary to popular notion that Jobs develops all apple products.</a:t>
            </a:r>
            <a:endParaRPr lang="en-IN" b="1" dirty="0"/>
          </a:p>
        </p:txBody>
      </p:sp>
      <p:sp>
        <p:nvSpPr>
          <p:cNvPr id="3" name="Title 2"/>
          <p:cNvSpPr>
            <a:spLocks noGrp="1"/>
          </p:cNvSpPr>
          <p:nvPr>
            <p:ph type="title"/>
          </p:nvPr>
        </p:nvSpPr>
        <p:spPr>
          <a:xfrm>
            <a:off x="2411760" y="5949280"/>
            <a:ext cx="6512511" cy="1143000"/>
          </a:xfrm>
        </p:spPr>
        <p:txBody>
          <a:bodyPr/>
          <a:lstStyle/>
          <a:p>
            <a:r>
              <a:rPr lang="en-US" dirty="0" smtClean="0"/>
              <a:t>Apple</a:t>
            </a:r>
            <a:endParaRPr lang="en-IN" dirty="0"/>
          </a:p>
        </p:txBody>
      </p:sp>
      <p:pic>
        <p:nvPicPr>
          <p:cNvPr id="3080" name="Picture 8" descr="http://cdn4.digitaltrends.com/wp-content/uploads/2010/11/wozniak1_gallery__542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60648"/>
            <a:ext cx="5616624" cy="414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962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5301208"/>
            <a:ext cx="6512511" cy="1143000"/>
          </a:xfrm>
        </p:spPr>
        <p:txBody>
          <a:bodyPr/>
          <a:lstStyle/>
          <a:p>
            <a:r>
              <a:rPr lang="en-US" dirty="0" smtClean="0"/>
              <a:t>Identify the person?</a:t>
            </a:r>
            <a:endParaRPr lang="en-IN" dirty="0"/>
          </a:p>
        </p:txBody>
      </p:sp>
      <p:pic>
        <p:nvPicPr>
          <p:cNvPr id="1026" name="Picture 2" descr="C:\Users\simar\Desktop\6580_Steve_Ballmer.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915816" y="260648"/>
            <a:ext cx="3312368" cy="496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529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1830" y="4869160"/>
            <a:ext cx="7016567" cy="1143000"/>
          </a:xfrm>
        </p:spPr>
        <p:txBody>
          <a:bodyPr/>
          <a:lstStyle/>
          <a:p>
            <a:pPr algn="l"/>
            <a:r>
              <a:rPr lang="en-US" sz="2400" dirty="0" smtClean="0"/>
              <a:t>Anybody: Eminent hacker, security </a:t>
            </a:r>
            <a:r>
              <a:rPr lang="en-US" sz="2400" dirty="0" err="1" smtClean="0"/>
              <a:t>breacher</a:t>
            </a:r>
            <a:r>
              <a:rPr lang="en-US" sz="2400" dirty="0" smtClean="0"/>
              <a:t>, most wanted by FBI, hacked FBI and police machines to spy and monitor them and remained uncaught for more than 4 years. What’s his name?</a:t>
            </a:r>
            <a:endParaRPr lang="en-IN" sz="2400" dirty="0"/>
          </a:p>
        </p:txBody>
      </p:sp>
      <p:pic>
        <p:nvPicPr>
          <p:cNvPr id="7171" name="Picture 3" descr="C:\Users\simar\Desktop\vlcsnap-2011-08-21-14h23m20s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22981"/>
            <a:ext cx="5688632" cy="413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936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83768" y="5715000"/>
            <a:ext cx="6512511" cy="1143000"/>
          </a:xfrm>
        </p:spPr>
        <p:txBody>
          <a:bodyPr/>
          <a:lstStyle/>
          <a:p>
            <a:r>
              <a:rPr lang="en-US" dirty="0" smtClean="0"/>
              <a:t>Kevin </a:t>
            </a:r>
            <a:r>
              <a:rPr lang="en-US" dirty="0" err="1" smtClean="0"/>
              <a:t>Mitnick</a:t>
            </a:r>
            <a:endParaRPr lang="en-IN" dirty="0"/>
          </a:p>
        </p:txBody>
      </p:sp>
      <p:sp>
        <p:nvSpPr>
          <p:cNvPr id="8" name="Rectangle 7"/>
          <p:cNvSpPr/>
          <p:nvPr/>
        </p:nvSpPr>
        <p:spPr>
          <a:xfrm>
            <a:off x="449252" y="3933056"/>
            <a:ext cx="8227204" cy="2031325"/>
          </a:xfrm>
          <a:prstGeom prst="rect">
            <a:avLst/>
          </a:prstGeom>
        </p:spPr>
        <p:txBody>
          <a:bodyPr wrap="square">
            <a:spAutoFit/>
          </a:bodyPr>
          <a:lstStyle/>
          <a:p>
            <a:pPr algn="just"/>
            <a:r>
              <a:rPr lang="en-US" b="1" dirty="0" smtClean="0"/>
              <a:t>Kevin </a:t>
            </a:r>
            <a:r>
              <a:rPr lang="en-US" b="1" dirty="0" err="1" smtClean="0"/>
              <a:t>Mitnick</a:t>
            </a:r>
            <a:r>
              <a:rPr lang="en-US" b="1" dirty="0" smtClean="0"/>
              <a:t> was most wanted by FBI because he repeatedly hacked many government and phone websites. Later on he still lived in US, </a:t>
            </a:r>
            <a:r>
              <a:rPr lang="en-US" b="1" dirty="0"/>
              <a:t>by hacking phone </a:t>
            </a:r>
            <a:r>
              <a:rPr lang="en-US" b="1" dirty="0" smtClean="0"/>
              <a:t>companies to fake his calls, issuing another identity to himself and monitoring FBI’s movement all by hacking their machines. He lived in another city for almost 4 years while on the most wanted list. Later after being caught, he served his sentence and now runs a security firm giving consultancy about security.</a:t>
            </a:r>
            <a:endParaRPr lang="en-IN" b="1" dirty="0"/>
          </a:p>
        </p:txBody>
      </p:sp>
      <p:pic>
        <p:nvPicPr>
          <p:cNvPr id="4098" name="Picture 2" descr="http://www.google.co.in/url?source=imglanding&amp;ct=img&amp;q=http://www.gulker.com/photos/2003/kevin_wanted.jpg&amp;sa=X&amp;ei=_rdRTsPJCcPrrQfF5-msAg&amp;ved=0CAQQ8wc&amp;usg=AFQjCNF9CSapItxTzmSRC8ulOuHaqLwz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87651"/>
            <a:ext cx="3002026" cy="29523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google.co.in/url?source=imglanding&amp;ct=img&amp;q=http://www.smh.com.au/ffximage/2007/02/05/300_mitnick1.jpg&amp;sa=X&amp;ei=D7hRTqHFK4LZrQel09msAg&amp;ved=0CAQQ8wc&amp;usg=AFQjCNHhPx3f70vbje8E2HKL24WtQM2Oy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14548"/>
            <a:ext cx="28575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2307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3568" y="332656"/>
            <a:ext cx="7016567" cy="1143000"/>
          </a:xfrm>
        </p:spPr>
        <p:txBody>
          <a:bodyPr/>
          <a:lstStyle/>
          <a:p>
            <a:pPr algn="l"/>
            <a:r>
              <a:rPr lang="en-US" sz="2800" dirty="0" smtClean="0"/>
              <a:t>Identify the companies that use these taglines?</a:t>
            </a:r>
            <a:endParaRPr lang="en-IN" sz="2800" dirty="0"/>
          </a:p>
        </p:txBody>
      </p:sp>
      <p:sp>
        <p:nvSpPr>
          <p:cNvPr id="4" name="Rectangle 3"/>
          <p:cNvSpPr/>
          <p:nvPr/>
        </p:nvSpPr>
        <p:spPr>
          <a:xfrm>
            <a:off x="683568" y="1772816"/>
            <a:ext cx="8227204" cy="4524315"/>
          </a:xfrm>
          <a:prstGeom prst="rect">
            <a:avLst/>
          </a:prstGeom>
        </p:spPr>
        <p:txBody>
          <a:bodyPr wrap="square">
            <a:spAutoFit/>
          </a:bodyPr>
          <a:lstStyle/>
          <a:p>
            <a:pPr marL="342900" indent="-342900" algn="just">
              <a:buAutoNum type="arabicPeriod"/>
            </a:pPr>
            <a:r>
              <a:rPr lang="en-IN" sz="2400" dirty="0" smtClean="0"/>
              <a:t>Think </a:t>
            </a:r>
            <a:r>
              <a:rPr lang="en-IN" sz="2400" dirty="0"/>
              <a:t>Different</a:t>
            </a:r>
            <a:r>
              <a:rPr lang="en-IN" sz="2400" dirty="0" smtClean="0"/>
              <a:t>.</a:t>
            </a:r>
          </a:p>
          <a:p>
            <a:pPr marL="342900" indent="-342900" algn="just">
              <a:buAutoNum type="arabicPeriod"/>
            </a:pPr>
            <a:r>
              <a:rPr lang="en-IN" sz="2400" dirty="0"/>
              <a:t>Where Do You Want to Go Today ; Your Potential Our </a:t>
            </a:r>
            <a:r>
              <a:rPr lang="en-IN" sz="2400" dirty="0" smtClean="0"/>
              <a:t>Passion</a:t>
            </a:r>
          </a:p>
          <a:p>
            <a:pPr marL="342900" indent="-342900" algn="just">
              <a:buAutoNum type="arabicPeriod"/>
            </a:pPr>
            <a:r>
              <a:rPr lang="en-IN" sz="2400" dirty="0"/>
              <a:t>Life's Good </a:t>
            </a:r>
            <a:endParaRPr lang="en-IN" sz="2400" dirty="0" smtClean="0"/>
          </a:p>
          <a:p>
            <a:pPr marL="342900" indent="-342900" algn="just">
              <a:buAutoNum type="arabicPeriod"/>
            </a:pPr>
            <a:r>
              <a:rPr lang="en-IN" sz="2400" dirty="0"/>
              <a:t>Everything is </a:t>
            </a:r>
            <a:r>
              <a:rPr lang="en-IN" sz="2400" dirty="0" smtClean="0"/>
              <a:t>Possible</a:t>
            </a:r>
          </a:p>
          <a:p>
            <a:pPr marL="342900" indent="-342900" algn="just">
              <a:buAutoNum type="arabicPeriod"/>
            </a:pPr>
            <a:r>
              <a:rPr lang="en-IN" sz="2400" dirty="0"/>
              <a:t>What the web can be</a:t>
            </a:r>
            <a:r>
              <a:rPr lang="en-IN" sz="2400" dirty="0" smtClean="0"/>
              <a:t>.</a:t>
            </a:r>
          </a:p>
          <a:p>
            <a:pPr marL="342900" indent="-342900" algn="just">
              <a:buAutoNum type="arabicPeriod"/>
            </a:pPr>
            <a:r>
              <a:rPr lang="en-IN" sz="2400" dirty="0"/>
              <a:t>Everyone's Invited or Its hard to </a:t>
            </a:r>
            <a:r>
              <a:rPr lang="en-IN" sz="2400" dirty="0" smtClean="0"/>
              <a:t>Imagine</a:t>
            </a:r>
          </a:p>
          <a:p>
            <a:pPr marL="342900" indent="-342900" algn="just">
              <a:buAutoNum type="arabicPeriod"/>
            </a:pPr>
            <a:r>
              <a:rPr lang="en-IN" sz="2400" dirty="0"/>
              <a:t>Like. No. Other</a:t>
            </a:r>
            <a:r>
              <a:rPr lang="en-IN" sz="2400" dirty="0" smtClean="0"/>
              <a:t>.</a:t>
            </a:r>
          </a:p>
          <a:p>
            <a:pPr marL="342900" indent="-342900" algn="just">
              <a:buAutoNum type="arabicPeriod"/>
            </a:pPr>
            <a:r>
              <a:rPr lang="en-IN" sz="2400" dirty="0"/>
              <a:t>The Network is the </a:t>
            </a:r>
            <a:r>
              <a:rPr lang="en-IN" sz="2400" dirty="0" smtClean="0"/>
              <a:t>Computer</a:t>
            </a:r>
          </a:p>
          <a:p>
            <a:pPr marL="342900" indent="-342900" algn="just">
              <a:buAutoNum type="arabicPeriod"/>
            </a:pPr>
            <a:r>
              <a:rPr lang="en-IN" sz="2400" dirty="0"/>
              <a:t> Do More with </a:t>
            </a:r>
            <a:r>
              <a:rPr lang="en-IN" sz="2400" dirty="0" smtClean="0"/>
              <a:t>Less</a:t>
            </a:r>
          </a:p>
          <a:p>
            <a:pPr marL="342900" indent="-342900" algn="just">
              <a:buAutoNum type="arabicPeriod"/>
            </a:pPr>
            <a:endParaRPr lang="en-US" sz="2400" b="1" dirty="0" smtClean="0"/>
          </a:p>
          <a:p>
            <a:pPr algn="just"/>
            <a:endParaRPr lang="en-IN" sz="2400" b="1" dirty="0"/>
          </a:p>
        </p:txBody>
      </p:sp>
    </p:spTree>
    <p:extLst>
      <p:ext uri="{BB962C8B-B14F-4D97-AF65-F5344CB8AC3E}">
        <p14:creationId xmlns:p14="http://schemas.microsoft.com/office/powerpoint/2010/main" val="3889479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3933056"/>
            <a:ext cx="4446349" cy="1143000"/>
          </a:xfrm>
        </p:spPr>
        <p:txBody>
          <a:bodyPr/>
          <a:lstStyle/>
          <a:p>
            <a:pPr algn="just"/>
            <a:r>
              <a:rPr lang="en-US" sz="2800" dirty="0" smtClean="0"/>
              <a:t>He’s an Indian, now works in MIT media labs, known for his sixth sense technology. Identify him?</a:t>
            </a:r>
            <a:endParaRPr lang="en-IN" sz="280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090" y="548680"/>
            <a:ext cx="4097258"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10252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5589240"/>
            <a:ext cx="6512511" cy="1143000"/>
          </a:xfrm>
        </p:spPr>
        <p:txBody>
          <a:bodyPr/>
          <a:lstStyle/>
          <a:p>
            <a:r>
              <a:rPr lang="en-US" dirty="0" err="1" smtClean="0"/>
              <a:t>Pranav</a:t>
            </a:r>
            <a:r>
              <a:rPr lang="en-US" dirty="0" smtClean="0"/>
              <a:t> </a:t>
            </a:r>
            <a:r>
              <a:rPr lang="en-US" dirty="0" err="1" smtClean="0"/>
              <a:t>Mistry</a:t>
            </a:r>
            <a:endParaRPr lang="en-IN" dirty="0"/>
          </a:p>
        </p:txBody>
      </p:sp>
      <p:sp>
        <p:nvSpPr>
          <p:cNvPr id="3" name="Content Placeholder 2"/>
          <p:cNvSpPr>
            <a:spLocks noGrp="1"/>
          </p:cNvSpPr>
          <p:nvPr>
            <p:ph sz="quarter" idx="13"/>
          </p:nvPr>
        </p:nvSpPr>
        <p:spPr>
          <a:xfrm>
            <a:off x="611560" y="4149080"/>
            <a:ext cx="7920880" cy="1440160"/>
          </a:xfrm>
        </p:spPr>
        <p:txBody>
          <a:bodyPr/>
          <a:lstStyle/>
          <a:p>
            <a:r>
              <a:rPr lang="en-US" dirty="0" err="1" smtClean="0"/>
              <a:t>Adsad</a:t>
            </a:r>
            <a:endParaRPr lang="en-US" dirty="0" smtClean="0"/>
          </a:p>
          <a:p>
            <a:endParaRPr lang="en-US" dirty="0"/>
          </a:p>
          <a:p>
            <a:endParaRPr lang="en-US" dirty="0" smtClean="0"/>
          </a:p>
          <a:p>
            <a:endParaRPr lang="en-US" dirty="0"/>
          </a:p>
          <a:p>
            <a:endParaRPr lang="en-US" dirty="0" smtClean="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312" y="116632"/>
            <a:ext cx="16764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descr="http://www.google.co.in/url?source=imglanding&amp;ct=img&amp;q=http://sliceofmit.files.wordpress.com/2009/02/interface_610x468.jpg?w=510&amp;h=391&amp;sa=X&amp;ei=-b9RTp3nAYfprQfIg9ysAg&amp;ved=0CAQQ8wc&amp;usg=AFQjCNHeaVFLdax8o_rfUXKKFI7cvOnb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88640"/>
            <a:ext cx="4857750" cy="372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809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4509120"/>
            <a:ext cx="7416824" cy="1143000"/>
          </a:xfrm>
        </p:spPr>
        <p:txBody>
          <a:bodyPr/>
          <a:lstStyle/>
          <a:p>
            <a:pPr algn="l"/>
            <a:r>
              <a:rPr lang="en-US" sz="2800" dirty="0" smtClean="0"/>
              <a:t>The company is popularly known as HP and is one of the prominent hardware manufacturer company. What is its full form?</a:t>
            </a:r>
            <a:endParaRPr lang="en-IN" sz="2800" dirty="0"/>
          </a:p>
        </p:txBody>
      </p:sp>
      <p:pic>
        <p:nvPicPr>
          <p:cNvPr id="8194"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907704" y="548680"/>
            <a:ext cx="5383415" cy="347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352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5589240"/>
            <a:ext cx="6512511" cy="1143000"/>
          </a:xfrm>
        </p:spPr>
        <p:txBody>
          <a:bodyPr/>
          <a:lstStyle/>
          <a:p>
            <a:r>
              <a:rPr lang="en-IN" dirty="0">
                <a:effectLst/>
              </a:rPr>
              <a:t>Hewlett  Packard</a:t>
            </a:r>
          </a:p>
        </p:txBody>
      </p:sp>
      <p:sp>
        <p:nvSpPr>
          <p:cNvPr id="3" name="Content Placeholder 2"/>
          <p:cNvSpPr>
            <a:spLocks noGrp="1"/>
          </p:cNvSpPr>
          <p:nvPr>
            <p:ph sz="quarter" idx="13"/>
          </p:nvPr>
        </p:nvSpPr>
        <p:spPr>
          <a:xfrm>
            <a:off x="611560" y="4149080"/>
            <a:ext cx="7920880" cy="1440160"/>
          </a:xfrm>
        </p:spPr>
        <p:txBody>
          <a:bodyPr/>
          <a:lstStyle/>
          <a:p>
            <a:r>
              <a:rPr lang="en-US" dirty="0" err="1" smtClean="0"/>
              <a:t>Adsad</a:t>
            </a:r>
            <a:endParaRPr lang="en-US" dirty="0" smtClean="0"/>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3967653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4869160"/>
            <a:ext cx="7416824" cy="1143000"/>
          </a:xfrm>
        </p:spPr>
        <p:txBody>
          <a:bodyPr/>
          <a:lstStyle/>
          <a:p>
            <a:pPr algn="just"/>
            <a:r>
              <a:rPr lang="en-US" sz="2400" dirty="0" smtClean="0"/>
              <a:t>This is the first super computer of India, developed by C-DAC </a:t>
            </a:r>
            <a:r>
              <a:rPr lang="en-US" sz="2400" dirty="0" err="1" smtClean="0"/>
              <a:t>pune</a:t>
            </a:r>
            <a:r>
              <a:rPr lang="en-US" sz="2400" dirty="0" smtClean="0"/>
              <a:t>, India. </a:t>
            </a:r>
            <a:r>
              <a:rPr lang="en-IN" sz="2400" dirty="0" smtClean="0"/>
              <a:t>What is its name?</a:t>
            </a:r>
            <a:endParaRPr lang="en-IN" sz="2400" dirty="0"/>
          </a:p>
        </p:txBody>
      </p:sp>
      <p:pic>
        <p:nvPicPr>
          <p:cNvPr id="9219" name="Picture 3"/>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403648" y="476672"/>
            <a:ext cx="6408712" cy="4002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796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736" y="5229200"/>
            <a:ext cx="6512511" cy="1143000"/>
          </a:xfrm>
        </p:spPr>
        <p:txBody>
          <a:bodyPr/>
          <a:lstStyle/>
          <a:p>
            <a:r>
              <a:rPr lang="en-US" dirty="0" err="1" smtClean="0"/>
              <a:t>Param</a:t>
            </a:r>
            <a:endParaRPr lang="en-IN" dirty="0"/>
          </a:p>
        </p:txBody>
      </p:sp>
      <p:sp>
        <p:nvSpPr>
          <p:cNvPr id="3" name="Content Placeholder 2"/>
          <p:cNvSpPr>
            <a:spLocks noGrp="1"/>
          </p:cNvSpPr>
          <p:nvPr>
            <p:ph sz="quarter" idx="13"/>
          </p:nvPr>
        </p:nvSpPr>
        <p:spPr>
          <a:xfrm>
            <a:off x="251520" y="3717032"/>
            <a:ext cx="8208912" cy="1656184"/>
          </a:xfrm>
        </p:spPr>
        <p:txBody>
          <a:bodyPr>
            <a:normAutofit fontScale="92500" lnSpcReduction="10000"/>
          </a:bodyPr>
          <a:lstStyle/>
          <a:p>
            <a:r>
              <a:rPr lang="en-IN" sz="2400" dirty="0"/>
              <a:t>The major applications of PARAM are in long-range weather forecasting, remote sensing, drug design and molecular modelling. PARAM is also used in many major scientific research institutes in India and may also see use in India's space programme</a:t>
            </a:r>
            <a:r>
              <a:rPr lang="en-IN" sz="2400" dirty="0" smtClean="0"/>
              <a:t>. </a:t>
            </a:r>
            <a:endParaRPr lang="en-IN" dirty="0"/>
          </a:p>
        </p:txBody>
      </p:sp>
      <p:pic>
        <p:nvPicPr>
          <p:cNvPr id="11266" name="Picture 2" descr="http://www.google.co.in/url?source=imglanding&amp;ct=img&amp;q=http://www.sciencephoto.com/image/350048/large/T4500175-Param_Padma_supercomputer-SPL.jpg&amp;sa=X&amp;ei=GsNRTsavEIm3rAez69GsAg&amp;ved=0CAQQ8wc&amp;usg=AFQjCNFeisfoOpoVC-KHg7lcI2tQAcCHn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88640"/>
            <a:ext cx="5352300"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227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4869160"/>
            <a:ext cx="6512511" cy="1143000"/>
          </a:xfrm>
        </p:spPr>
        <p:txBody>
          <a:bodyPr/>
          <a:lstStyle/>
          <a:p>
            <a:r>
              <a:rPr lang="en-US" dirty="0" smtClean="0"/>
              <a:t>Identify the logos?</a:t>
            </a:r>
            <a:endParaRPr lang="en-IN" dirty="0"/>
          </a:p>
        </p:txBody>
      </p:sp>
      <p:pic>
        <p:nvPicPr>
          <p:cNvPr id="1026"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043608" y="692696"/>
            <a:ext cx="3159124" cy="347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3" y="836712"/>
            <a:ext cx="4071195" cy="3319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434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720" y="5373216"/>
            <a:ext cx="6512511" cy="1143000"/>
          </a:xfrm>
        </p:spPr>
        <p:txBody>
          <a:bodyPr/>
          <a:lstStyle/>
          <a:p>
            <a:r>
              <a:rPr lang="en-US" dirty="0" smtClean="0"/>
              <a:t>Steve baller</a:t>
            </a:r>
            <a:endParaRPr lang="en-IN" dirty="0"/>
          </a:p>
        </p:txBody>
      </p:sp>
      <p:sp>
        <p:nvSpPr>
          <p:cNvPr id="6" name="Rectangle 5"/>
          <p:cNvSpPr/>
          <p:nvPr/>
        </p:nvSpPr>
        <p:spPr>
          <a:xfrm>
            <a:off x="1245243" y="3933056"/>
            <a:ext cx="7272808" cy="1200329"/>
          </a:xfrm>
          <a:prstGeom prst="rect">
            <a:avLst/>
          </a:prstGeom>
        </p:spPr>
        <p:txBody>
          <a:bodyPr wrap="square">
            <a:spAutoFit/>
          </a:bodyPr>
          <a:lstStyle/>
          <a:p>
            <a:pPr algn="just"/>
            <a:r>
              <a:rPr lang="en-US" dirty="0" smtClean="0"/>
              <a:t>Steve </a:t>
            </a:r>
            <a:r>
              <a:rPr lang="en-US" dirty="0" err="1" smtClean="0"/>
              <a:t>ballmer</a:t>
            </a:r>
            <a:r>
              <a:rPr lang="en-US" dirty="0" smtClean="0"/>
              <a:t> is the CEO of </a:t>
            </a:r>
            <a:r>
              <a:rPr lang="en-US" dirty="0" err="1" smtClean="0"/>
              <a:t>microsoft</a:t>
            </a:r>
            <a:r>
              <a:rPr lang="en-US" dirty="0" smtClean="0"/>
              <a:t>, </a:t>
            </a:r>
            <a:r>
              <a:rPr lang="en-IN" dirty="0"/>
              <a:t>known for his energetic and exuberant persona, which is meant to motivate employees and partners</a:t>
            </a:r>
            <a:r>
              <a:rPr lang="en-IN" dirty="0" smtClean="0"/>
              <a:t>. Recently he </a:t>
            </a:r>
            <a:r>
              <a:rPr lang="en-IN" dirty="0"/>
              <a:t>officially </a:t>
            </a:r>
            <a:r>
              <a:rPr lang="en-IN" dirty="0" smtClean="0"/>
              <a:t>entered in </a:t>
            </a:r>
            <a:r>
              <a:rPr lang="en-IN" dirty="0"/>
              <a:t>a strategic </a:t>
            </a:r>
            <a:r>
              <a:rPr lang="en-IN" dirty="0" smtClean="0"/>
              <a:t>alliance with </a:t>
            </a:r>
            <a:r>
              <a:rPr lang="en-IN" dirty="0" err="1" smtClean="0"/>
              <a:t>nokia</a:t>
            </a:r>
            <a:r>
              <a:rPr lang="en-IN" dirty="0" smtClean="0"/>
              <a:t> to launch windows based smart phones in the market.</a:t>
            </a:r>
            <a:endParaRPr lang="en-IN" dirty="0"/>
          </a:p>
        </p:txBody>
      </p:sp>
      <p:pic>
        <p:nvPicPr>
          <p:cNvPr id="2050" name="Picture 2" descr="http://www.google.co.in/url?source=imglanding&amp;ct=img&amp;q=http://latimesblogs.latimes.com/.a/6a00d8341c630a53ef012876b05bfe970c-600wi&amp;sa=X&amp;ei=tKpQTpX2HI-HrAfR-tGsAg&amp;ved=0CAQQ8wc&amp;usg=AFQjCNFyiSHO4-d2xltrQ_9AqBa_13Dd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321" y="188640"/>
            <a:ext cx="5426790" cy="351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973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4797152"/>
            <a:ext cx="6512511" cy="1143000"/>
          </a:xfrm>
        </p:spPr>
        <p:txBody>
          <a:bodyPr/>
          <a:lstStyle/>
          <a:p>
            <a:r>
              <a:rPr lang="en-US" dirty="0" smtClean="0"/>
              <a:t>Red hat </a:t>
            </a:r>
            <a:r>
              <a:rPr lang="en-US" dirty="0" err="1" smtClean="0"/>
              <a:t>linux</a:t>
            </a:r>
            <a:r>
              <a:rPr lang="en-US" dirty="0" smtClean="0"/>
              <a:t/>
            </a:r>
            <a:br>
              <a:rPr lang="en-US" dirty="0" smtClean="0"/>
            </a:br>
            <a:r>
              <a:rPr lang="en-US" dirty="0" err="1" smtClean="0"/>
              <a:t>Nvidia</a:t>
            </a:r>
            <a:endParaRPr lang="en-IN" dirty="0"/>
          </a:p>
        </p:txBody>
      </p:sp>
    </p:spTree>
    <p:extLst>
      <p:ext uri="{BB962C8B-B14F-4D97-AF65-F5344CB8AC3E}">
        <p14:creationId xmlns:p14="http://schemas.microsoft.com/office/powerpoint/2010/main" val="1280140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4149080"/>
            <a:ext cx="6512511" cy="1143000"/>
          </a:xfrm>
        </p:spPr>
        <p:txBody>
          <a:bodyPr/>
          <a:lstStyle/>
          <a:p>
            <a:pPr algn="just"/>
            <a:r>
              <a:rPr lang="en-US" sz="3200" dirty="0" smtClean="0"/>
              <a:t>All your Nokia N series and E series smart phones are Symbian based. What exactly this Symbian is? </a:t>
            </a:r>
            <a:endParaRPr lang="en-IN" sz="3200" dirty="0"/>
          </a:p>
        </p:txBody>
      </p:sp>
      <p:pic>
        <p:nvPicPr>
          <p:cNvPr id="3074"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914650" y="296540"/>
            <a:ext cx="3601566" cy="3601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869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720" y="5373216"/>
            <a:ext cx="6512511" cy="1143000"/>
          </a:xfrm>
        </p:spPr>
        <p:txBody>
          <a:bodyPr/>
          <a:lstStyle/>
          <a:p>
            <a:r>
              <a:rPr lang="en-US" dirty="0" smtClean="0"/>
              <a:t>Operating system</a:t>
            </a:r>
            <a:endParaRPr lang="en-IN" dirty="0"/>
          </a:p>
        </p:txBody>
      </p:sp>
      <p:sp>
        <p:nvSpPr>
          <p:cNvPr id="6" name="Rectangle 5"/>
          <p:cNvSpPr/>
          <p:nvPr/>
        </p:nvSpPr>
        <p:spPr>
          <a:xfrm>
            <a:off x="1245243" y="3933056"/>
            <a:ext cx="7272808" cy="1754326"/>
          </a:xfrm>
          <a:prstGeom prst="rect">
            <a:avLst/>
          </a:prstGeom>
        </p:spPr>
        <p:txBody>
          <a:bodyPr wrap="square">
            <a:spAutoFit/>
          </a:bodyPr>
          <a:lstStyle/>
          <a:p>
            <a:pPr algn="just"/>
            <a:r>
              <a:rPr lang="en-US" dirty="0" smtClean="0"/>
              <a:t>Nokia launched the series  S60 series of  smartphones that include all your N series, E series and previously some 66xx series of smart phones. These have </a:t>
            </a:r>
            <a:r>
              <a:rPr lang="en-US" dirty="0" err="1" smtClean="0"/>
              <a:t>symbian</a:t>
            </a:r>
            <a:r>
              <a:rPr lang="en-US" dirty="0" smtClean="0"/>
              <a:t> installed as the operating system  and the S60 platform which server as the GUI over the </a:t>
            </a:r>
            <a:r>
              <a:rPr lang="en-US" dirty="0" err="1" smtClean="0"/>
              <a:t>symbian</a:t>
            </a:r>
            <a:r>
              <a:rPr lang="en-US" dirty="0" smtClean="0"/>
              <a:t> OS. So you can have a variety of third party </a:t>
            </a:r>
            <a:r>
              <a:rPr lang="en-US" dirty="0" err="1" smtClean="0"/>
              <a:t>softwares</a:t>
            </a:r>
            <a:r>
              <a:rPr lang="en-US" dirty="0" smtClean="0"/>
              <a:t> running of these </a:t>
            </a:r>
            <a:r>
              <a:rPr lang="en-US" dirty="0" err="1" smtClean="0"/>
              <a:t>coll</a:t>
            </a:r>
            <a:r>
              <a:rPr lang="en-US" dirty="0" smtClean="0"/>
              <a:t> gadgets.</a:t>
            </a:r>
            <a:endParaRPr lang="en-IN" dirty="0"/>
          </a:p>
        </p:txBody>
      </p:sp>
      <p:pic>
        <p:nvPicPr>
          <p:cNvPr id="4098" name="Picture 2" descr="http://upload.wikimedia.org/wikipedia/en/d/d6/S60_3rd_Edition_from_N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4" y="404664"/>
            <a:ext cx="2455813" cy="32785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google.co.in/url?source=imglanding&amp;ct=img&amp;q=http://www.allaboutsymbian.com/features/images/5800topfreeware/5800freeware.jpg&amp;sa=X&amp;ei=Uq5QTtHhConXrQfTs-msAg&amp;ved=0CAQQ8wc&amp;usg=AFQjCNGdwvWHQOhGpx8B-heljwmYaOs4H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260648"/>
            <a:ext cx="4104456" cy="280257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1901" y="761231"/>
            <a:ext cx="348615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73045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5085184"/>
            <a:ext cx="6624736" cy="1152128"/>
          </a:xfrm>
        </p:spPr>
        <p:txBody>
          <a:bodyPr/>
          <a:lstStyle/>
          <a:p>
            <a:pPr algn="l"/>
            <a:r>
              <a:rPr lang="en-US" sz="4400" dirty="0" smtClean="0"/>
              <a:t>Who’s is this guy, being charged by the police?</a:t>
            </a:r>
            <a:endParaRPr lang="en-IN" sz="4400" dirty="0"/>
          </a:p>
        </p:txBody>
      </p:sp>
      <p:pic>
        <p:nvPicPr>
          <p:cNvPr id="6146" name="Picture 2" descr="http://www.google.co.in/url?source=imglanding&amp;ct=img&amp;q=http://www.mabus.biz/images/bill-gates.jpg&amp;sa=X&amp;ei=tK9QTt-wCI60rAfi8-CsAg&amp;ved=0CAoQ8wc&amp;usg=AFQjCNG6XDKm3lJFaieLepEETednyVOja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04664"/>
            <a:ext cx="6408712" cy="432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27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5699873"/>
            <a:ext cx="6512511" cy="1143000"/>
          </a:xfrm>
        </p:spPr>
        <p:txBody>
          <a:bodyPr/>
          <a:lstStyle/>
          <a:p>
            <a:r>
              <a:rPr lang="en-US" dirty="0" smtClean="0"/>
              <a:t>Bill Gates</a:t>
            </a:r>
            <a:endParaRPr lang="en-IN" dirty="0"/>
          </a:p>
        </p:txBody>
      </p:sp>
      <p:sp>
        <p:nvSpPr>
          <p:cNvPr id="6" name="Rectangle 5"/>
          <p:cNvSpPr/>
          <p:nvPr/>
        </p:nvSpPr>
        <p:spPr>
          <a:xfrm>
            <a:off x="1245243" y="4077072"/>
            <a:ext cx="7272808" cy="1477328"/>
          </a:xfrm>
          <a:prstGeom prst="rect">
            <a:avLst/>
          </a:prstGeom>
        </p:spPr>
        <p:txBody>
          <a:bodyPr wrap="square">
            <a:spAutoFit/>
          </a:bodyPr>
          <a:lstStyle/>
          <a:p>
            <a:pPr algn="just"/>
            <a:r>
              <a:rPr lang="en-US" dirty="0" smtClean="0"/>
              <a:t>Bill gates wrote his first  program when he was  13, on a computer  in his </a:t>
            </a:r>
            <a:r>
              <a:rPr lang="en-US" b="1" dirty="0" smtClean="0"/>
              <a:t>Lake Side</a:t>
            </a:r>
            <a:r>
              <a:rPr lang="en-US" dirty="0" smtClean="0"/>
              <a:t> school. Later on when he was at </a:t>
            </a:r>
            <a:r>
              <a:rPr lang="en-US" dirty="0" err="1" smtClean="0"/>
              <a:t>Haward</a:t>
            </a:r>
            <a:r>
              <a:rPr lang="en-US" dirty="0" smtClean="0"/>
              <a:t>, he was lured by Paul Allen to drop college and start  Microsoft. Soon after Microsoft he became the richest man in the world and became the leader of the multi billion dollar software industry.</a:t>
            </a:r>
            <a:endParaRPr lang="en-IN" dirty="0"/>
          </a:p>
        </p:txBody>
      </p:sp>
      <p:pic>
        <p:nvPicPr>
          <p:cNvPr id="5124" name="Picture 4" descr="http://www.google.co.in/url?source=imglanding&amp;ct=img&amp;q=http://www.templetons.com/brad/billchart.gif&amp;sa=X&amp;ei=ObNQTqC5KcbSrQfV6dHiDA&amp;ved=0CAQQ8wc&amp;usg=AFQjCNEknDO8P6BTJatKnGcJqOjjys6jG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95601"/>
            <a:ext cx="6480720" cy="359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09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5085184"/>
            <a:ext cx="7200800" cy="1152128"/>
          </a:xfrm>
        </p:spPr>
        <p:txBody>
          <a:bodyPr/>
          <a:lstStyle/>
          <a:p>
            <a:pPr algn="l"/>
            <a:r>
              <a:rPr lang="en-US" sz="3600" dirty="0" smtClean="0"/>
              <a:t>Anybody: Who are these guys?</a:t>
            </a:r>
            <a:br>
              <a:rPr lang="en-US" sz="3600" dirty="0" smtClean="0"/>
            </a:br>
            <a:r>
              <a:rPr lang="en-US" sz="3600" dirty="0" smtClean="0"/>
              <a:t>HINT - it’s a hacker group?</a:t>
            </a:r>
            <a:endParaRPr lang="en-IN" sz="3600" dirty="0"/>
          </a:p>
        </p:txBody>
      </p:sp>
      <p:pic>
        <p:nvPicPr>
          <p:cNvPr id="8194" name="Picture 2" descr="File:Anonymous at Scientology in Los Ange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76672"/>
            <a:ext cx="7620000" cy="4162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http://www.google.co.in/url?source=imglanding&amp;ct=img&amp;q=http://payvand.com/news/11/feb/Anonymous--hackers-logo.jpg&amp;sa=X&amp;ei=L7ZQTrmPM8L4rQfhwP2sAg&amp;ved=0CAQQ8wc&amp;usg=AFQjCNHRY248e3VEURzXilu2u7G6SSETX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79931"/>
            <a:ext cx="2041720" cy="153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086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1489" y="5910651"/>
            <a:ext cx="6512511" cy="1143000"/>
          </a:xfrm>
        </p:spPr>
        <p:txBody>
          <a:bodyPr/>
          <a:lstStyle/>
          <a:p>
            <a:r>
              <a:rPr lang="en-US" dirty="0" smtClean="0"/>
              <a:t>Anonymous</a:t>
            </a:r>
            <a:endParaRPr lang="en-IN" dirty="0"/>
          </a:p>
        </p:txBody>
      </p:sp>
      <p:sp>
        <p:nvSpPr>
          <p:cNvPr id="6" name="Rectangle 5"/>
          <p:cNvSpPr/>
          <p:nvPr/>
        </p:nvSpPr>
        <p:spPr>
          <a:xfrm>
            <a:off x="251520" y="4975992"/>
            <a:ext cx="8323972" cy="923330"/>
          </a:xfrm>
          <a:prstGeom prst="rect">
            <a:avLst/>
          </a:prstGeom>
        </p:spPr>
        <p:txBody>
          <a:bodyPr wrap="square">
            <a:spAutoFit/>
          </a:bodyPr>
          <a:lstStyle/>
          <a:p>
            <a:pPr algn="just"/>
            <a:r>
              <a:rPr lang="en-US" dirty="0" smtClean="0"/>
              <a:t>Anonymous is a hacker organisation with no leader, identity and people working does not know each other, hence working in a anonymous manner. Their goal is to spread internet freedom, freedom of speech and privacy.</a:t>
            </a:r>
            <a:endParaRPr lang="en-IN" dirty="0"/>
          </a:p>
        </p:txBody>
      </p:sp>
      <p:pic>
        <p:nvPicPr>
          <p:cNvPr id="7172" name="Picture 4" descr="File:Green-Anonymo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59548"/>
            <a:ext cx="3297979" cy="4464496"/>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67157"/>
            <a:ext cx="4320480" cy="4413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descr="File:Anonymous Fox 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2491796"/>
            <a:ext cx="3039660" cy="2289877"/>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http://www.google.co.in/url?source=imglanding&amp;ct=img&amp;q=http://www.seo-creative.co.uk/wp-content/uploads/2010/03/website-hacked.jpg&amp;sa=X&amp;ei=JrhQTqb3N5HkrAeRpe2sAg&amp;ved=0CAQQ8wc&amp;usg=AFQjCNGvRkGPRGNLvWwPFXUhdYacl80AT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8017" y="52680"/>
            <a:ext cx="1665758" cy="2439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82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829</TotalTime>
  <Words>973</Words>
  <Application>Microsoft Office PowerPoint</Application>
  <PresentationFormat>On-screen Show (4:3)</PresentationFormat>
  <Paragraphs>57</Paragraphs>
  <Slides>30</Slides>
  <Notes>0</Notes>
  <HiddenSlides>0</HiddenSlides>
  <MMClips>1</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Slipstream</vt:lpstr>
      <vt:lpstr>Quiz</vt:lpstr>
      <vt:lpstr>Identify the person?</vt:lpstr>
      <vt:lpstr>Steve baller</vt:lpstr>
      <vt:lpstr>All your Nokia N series and E series smart phones are Symbian based. What exactly this Symbian is? </vt:lpstr>
      <vt:lpstr>Operating system</vt:lpstr>
      <vt:lpstr>Who’s is this guy, being charged by the police?</vt:lpstr>
      <vt:lpstr>Bill Gates</vt:lpstr>
      <vt:lpstr>Anybody: Who are these guys? HINT - it’s a hacker group?</vt:lpstr>
      <vt:lpstr>Anonymous</vt:lpstr>
      <vt:lpstr>Anonymous</vt:lpstr>
      <vt:lpstr>PowerPoint Presentation</vt:lpstr>
      <vt:lpstr>He is Richard Stallman. What he is known for?</vt:lpstr>
      <vt:lpstr>Free software GNU</vt:lpstr>
      <vt:lpstr>This is the logo of a new open source operating system for mobile devices. Which is it?</vt:lpstr>
      <vt:lpstr>Android</vt:lpstr>
      <vt:lpstr>Who is he?</vt:lpstr>
      <vt:lpstr>Mark zukerberg</vt:lpstr>
      <vt:lpstr>He is Steve wozniac, an electronics and software ‘hacker’, is the main architect of the products of one of the most influential computer and technology company. Which is that company?</vt:lpstr>
      <vt:lpstr>Apple</vt:lpstr>
      <vt:lpstr>Anybody: Eminent hacker, security breacher, most wanted by FBI, hacked FBI and police machines to spy and monitor them and remained uncaught for more than 4 years. What’s his name?</vt:lpstr>
      <vt:lpstr>Kevin Mitnick</vt:lpstr>
      <vt:lpstr>Identify the companies that use these taglines?</vt:lpstr>
      <vt:lpstr>He’s an Indian, now works in MIT media labs, known for his sixth sense technology. Identify him?</vt:lpstr>
      <vt:lpstr>Pranav Mistry</vt:lpstr>
      <vt:lpstr>The company is popularly known as HP and is one of the prominent hardware manufacturer company. What is its full form?</vt:lpstr>
      <vt:lpstr>Hewlett  Packard</vt:lpstr>
      <vt:lpstr>This is the first super computer of India, developed by C-DAC pune, India. What is its name?</vt:lpstr>
      <vt:lpstr>Param</vt:lpstr>
      <vt:lpstr>Identify the logos?</vt:lpstr>
      <vt:lpstr>Red hat linux Nvidia</vt:lpstr>
    </vt:vector>
  </TitlesOfParts>
  <Company>THAPAR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PATH FOLLOWER</dc:title>
  <dc:creator>simar</dc:creator>
  <cp:lastModifiedBy>simar</cp:lastModifiedBy>
  <cp:revision>37</cp:revision>
  <dcterms:created xsi:type="dcterms:W3CDTF">2011-03-19T05:37:57Z</dcterms:created>
  <dcterms:modified xsi:type="dcterms:W3CDTF">2011-08-22T02:53:09Z</dcterms:modified>
</cp:coreProperties>
</file>